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91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1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2" r:id="rId33"/>
    <p:sldId id="287" r:id="rId34"/>
    <p:sldId id="288" r:id="rId35"/>
    <p:sldId id="290" r:id="rId3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49" d="100"/>
          <a:sy n="49" d="100"/>
        </p:scale>
        <p:origin x="19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2023/3/9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2023/3/9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6000" dirty="0">
                <a:latin typeface="宋体" panose="02010600030101010101" pitchFamily="2" charset="-122"/>
                <a:ea typeface="宋体" panose="02010600030101010101" pitchFamily="2" charset="-122"/>
              </a:rPr>
              <a:t>射频接收机</a:t>
            </a:r>
            <a:br>
              <a:rPr lang="en-US" altLang="zh-CN" sz="6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6000" dirty="0">
                <a:latin typeface="宋体" panose="02010600030101010101" pitchFamily="2" charset="-122"/>
                <a:ea typeface="宋体" panose="02010600030101010101" pitchFamily="2" charset="-122"/>
              </a:rPr>
              <a:t>与复数滤波器设计</a:t>
            </a:r>
            <a:endParaRPr lang="zh-cn" sz="6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李坤林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1.5/2.0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5C8DB-7429-F8BC-0CAC-9FC4715D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系统级</a:t>
            </a:r>
            <a:r>
              <a:rPr lang="en-US" altLang="zh-CN" dirty="0"/>
              <a:t>——</a:t>
            </a:r>
            <a:r>
              <a:rPr lang="zh-CN" altLang="en-US" sz="4800" dirty="0"/>
              <a:t>接收机信道选择性仿真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2F133-A8A1-6A89-C706-E548588B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A629B2D-2831-08E7-F2FE-2B45B8070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16590"/>
            <a:ext cx="4528777" cy="463024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42042E-33CE-5C82-57B7-19907297A41F}"/>
              </a:ext>
            </a:extLst>
          </p:cNvPr>
          <p:cNvSpPr txBox="1"/>
          <p:nvPr/>
        </p:nvSpPr>
        <p:spPr>
          <a:xfrm>
            <a:off x="6006904" y="2830697"/>
            <a:ext cx="508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2.14GHz</a:t>
            </a:r>
            <a:r>
              <a:rPr lang="en-US" altLang="zh-CN" sz="1800" spc="10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 </a:t>
            </a:r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的射频信号搬移到了零中频，在此过程中产生了约 </a:t>
            </a:r>
            <a:r>
              <a:rPr lang="en-US" altLang="zh-CN" spc="-10" dirty="0"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1</a:t>
            </a:r>
            <a:r>
              <a:rPr lang="en-US" altLang="zh-CN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3dB</a:t>
            </a:r>
            <a:r>
              <a:rPr lang="en-US" altLang="zh-CN" sz="1800" spc="14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 </a:t>
            </a:r>
            <a:r>
              <a:rPr lang="zh-CN" altLang="en-US" sz="1800" spc="14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或者</a:t>
            </a:r>
            <a:r>
              <a:rPr lang="en-US" altLang="zh-CN" sz="1800" spc="14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23db</a:t>
            </a:r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的增益。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82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8A65315-5893-1814-3761-E63FB974A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5" y="0"/>
            <a:ext cx="9138503" cy="638523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32A51D-971F-DD22-BB03-0B4F0CDD5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8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1AFF3-1953-D6E9-070F-AC15A46D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电路级仿真设计</a:t>
            </a:r>
            <a:r>
              <a:rPr lang="en-US" altLang="zh-CN" dirty="0"/>
              <a:t>——1.0</a:t>
            </a:r>
            <a:r>
              <a:rPr lang="zh-CN" altLang="en-US" dirty="0"/>
              <a:t>二级运放设计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F1AEF47-063B-3A54-03AA-00CEAF85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9473" y="2081719"/>
            <a:ext cx="2373385" cy="41883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BD6237-B824-C60C-4EE4-057C8339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A45CC7-0FBF-EB10-432D-12501952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52490"/>
            <a:ext cx="3512193" cy="40112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3D5B7B-4E79-8107-7D78-ABD106FDB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73" y="2500552"/>
            <a:ext cx="1896835" cy="25663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93C7D9-48F0-5F99-350B-E52689F55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356" y="2291135"/>
            <a:ext cx="4410989" cy="32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5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EA493-9D05-7762-EBDF-F2DB13CD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876DD0-97CF-F805-EA60-4421E269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07" y="374165"/>
            <a:ext cx="3938502" cy="57137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CDAE04-9012-B8A6-85D2-F76154E6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183" y="214069"/>
            <a:ext cx="4942410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6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F3C87-F7D3-ABEC-203B-20D0CFFE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手工设定期间的初始参数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56F4D12-BBC4-AD73-C786-36C15035D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78" y="2481140"/>
            <a:ext cx="10759604" cy="340384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812D74-F927-92D5-13A5-6962F2CC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1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8FB85-177C-AD8D-3139-56087F43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1.0Hspice</a:t>
            </a:r>
            <a:r>
              <a:rPr lang="zh-CN" altLang="en-US" dirty="0"/>
              <a:t>仿真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6FBF8D-8B0E-DCE1-8395-312C2B30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5A0282-09B8-970B-9F0E-AE8124D0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90" y="286603"/>
            <a:ext cx="6746110" cy="56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0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5BC7D-F5A9-254D-7D21-B342924D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97F68-FCF2-CD58-6CB1-665E18940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33A9F5-F313-26A2-9E4B-CC461F39C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E6554C-4EA0-C32D-75F7-554258CA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26" y="1080367"/>
            <a:ext cx="11825574" cy="40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A07C9-7DAE-A506-016E-D85E1A16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</a:t>
            </a:r>
            <a:r>
              <a:rPr lang="zh-CN" altLang="en-US" dirty="0"/>
              <a:t>设计与仿真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331C09-CC0F-EF5F-F5B7-5D2C1A21B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跨导放大器（</a:t>
            </a:r>
            <a:r>
              <a:rPr lang="en-US" altLang="zh-CN" dirty="0"/>
              <a:t>OTA</a:t>
            </a:r>
            <a:r>
              <a:rPr lang="zh-CN" altLang="en-US" dirty="0"/>
              <a:t>）是一种将输入差分电压转换为输出电流的放大器，因而它是一种压控电流源。跨导放大器通常会有一个额外的电流输入端，用以控制放大器的跨导。</a:t>
            </a:r>
            <a:r>
              <a:rPr lang="en-US" altLang="zh-CN" dirty="0"/>
              <a:t>OTA </a:t>
            </a:r>
            <a:r>
              <a:rPr lang="zh-CN" altLang="en-US" dirty="0"/>
              <a:t>本身是开环工作，其高阻的差分输入级、可配合负反馈回路进行工作的特性，使得跨导放大器类似于常规运算放大器。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在实际应用中，我们选用带源退化电阻的差分对跨导结构作为 </a:t>
            </a:r>
            <a:r>
              <a:rPr lang="en-US" altLang="zh-CN" dirty="0"/>
              <a:t>OTA </a:t>
            </a:r>
            <a:r>
              <a:rPr lang="zh-CN" altLang="en-US" dirty="0"/>
              <a:t>的主要部分。由于其输出共模电压不稳定，因此需要搭配共模反馈电路一同使用。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CE42B5-A8D8-E00C-59A1-890D5051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2183F-3102-A8D6-5D1A-8583114D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062E0E-24EE-DFEB-AF06-76FE0641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13548-BF74-2283-A7C6-7520FE70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5" name="image17.jpeg">
            <a:extLst>
              <a:ext uri="{FF2B5EF4-FFF2-40B4-BE49-F238E27FC236}">
                <a16:creationId xmlns:a16="http://schemas.microsoft.com/office/drawing/2014/main" id="{CA89F009-66FE-2E8F-39E4-3FC8244FD50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429" y="644769"/>
            <a:ext cx="7636106" cy="47711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68A75C-E755-C5BE-21A7-E785FDE1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535" y="1865031"/>
            <a:ext cx="3662562" cy="3255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4983DA-8EEC-ED7E-5288-8DA56B00EFC2}"/>
              </a:ext>
            </a:extLst>
          </p:cNvPr>
          <p:cNvSpPr txBox="1"/>
          <p:nvPr/>
        </p:nvSpPr>
        <p:spPr>
          <a:xfrm>
            <a:off x="8209883" y="1265330"/>
            <a:ext cx="320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查阅研究参考书得指标要求：</a:t>
            </a:r>
          </a:p>
        </p:txBody>
      </p:sp>
    </p:spTree>
    <p:extLst>
      <p:ext uri="{BB962C8B-B14F-4D97-AF65-F5344CB8AC3E}">
        <p14:creationId xmlns:p14="http://schemas.microsoft.com/office/powerpoint/2010/main" val="328725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DB6D9-8138-459A-24EE-6BA827E2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</a:t>
            </a:r>
            <a:r>
              <a:rPr lang="zh-CN" altLang="en-US" dirty="0"/>
              <a:t>仿真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1A6953-3D82-D68B-9D43-7A5156EE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C3DC40-20F2-7794-A1EA-9DC32F3F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64" y="0"/>
            <a:ext cx="4107536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66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长方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Autofit/>
          </a:bodyPr>
          <a:lstStyle/>
          <a:p>
            <a:pPr lvl="0" rtl="0">
              <a:lnSpc>
                <a:spcPct val="150000"/>
              </a:lnSpc>
            </a:pPr>
            <a:r>
              <a:rPr lang="zh-CN" altLang="en-US" sz="2400" dirty="0">
                <a:solidFill>
                  <a:srgbClr val="FFFFFF"/>
                </a:solidFill>
              </a:rPr>
              <a:t>射频收发器（</a:t>
            </a:r>
            <a:r>
              <a:rPr lang="en-US" altLang="zh-CN" sz="2400" dirty="0">
                <a:solidFill>
                  <a:srgbClr val="FFFFFF"/>
                </a:solidFill>
              </a:rPr>
              <a:t>RF Transceiver</a:t>
            </a:r>
            <a:r>
              <a:rPr lang="zh-CN" altLang="en-US" sz="2400" dirty="0">
                <a:solidFill>
                  <a:srgbClr val="FFFFFF"/>
                </a:solidFill>
              </a:rPr>
              <a:t>）是任意两电子设备之间实现无线通信必须的基本电路，也是近年来模拟电路发展最快的领域之一。射频收发器的基本功能是实现载波频率的变换，其包含接收和发送两个模块，</a:t>
            </a:r>
            <a:br>
              <a:rPr lang="zh-CN" altLang="en-US" sz="2400" dirty="0">
                <a:solidFill>
                  <a:srgbClr val="FFFFFF"/>
                </a:solidFill>
              </a:rPr>
            </a:br>
            <a:r>
              <a:rPr lang="zh-CN" altLang="en-US" sz="2400" dirty="0">
                <a:solidFill>
                  <a:srgbClr val="FFFFFF"/>
                </a:solidFill>
              </a:rPr>
              <a:t>而发射机相对于接收机要简单一些，因此我们着重讨论接收机的体系结构。</a:t>
            </a:r>
            <a:br>
              <a:rPr lang="zh-CN" altLang="en-US" sz="2400" dirty="0">
                <a:solidFill>
                  <a:srgbClr val="FFFFFF"/>
                </a:solidFill>
              </a:rPr>
            </a:br>
            <a:r>
              <a:rPr lang="zh-CN" altLang="en-US" sz="2400" dirty="0">
                <a:solidFill>
                  <a:srgbClr val="FFFFFF"/>
                </a:solidFill>
              </a:rPr>
              <a:t>从大的方面来说，射频接收机可以分为两大类，即单通道体系结构与双通道体系结构。单通道接收机由于输出频率较高、镜频干扰较大等因素，并非当下的主流；双通道体系结构以其较低的信号频率以及良好的镜频抑制，得到了广泛应用。</a:t>
            </a:r>
            <a:endParaRPr lang="zh-cn" sz="2400" dirty="0">
              <a:solidFill>
                <a:srgbClr val="FFFFFF"/>
              </a:solidFill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射频收发机的背景</a:t>
            </a:r>
            <a:endParaRPr 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AC957-3ED9-3741-CC02-8DF9524C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4D331-5485-9037-712C-5AAA9069D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C71D9-E1D0-20E6-F89F-0D49DF19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2A8373-7DBE-0621-1F1B-F5E8AB2D8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061" cy="64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00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25997-CC03-FB38-2D48-CF6D1589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E92EB6-286A-40D3-6013-4BD39B162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6D41F6-C776-D182-D71E-44B80A94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C43BE116-3EFB-CB5B-559F-AF1C46CB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7"/>
            <a:ext cx="12192000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C0541-0DE0-E029-35A0-00E6E86F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OTA </a:t>
            </a:r>
            <a:r>
              <a:rPr lang="zh-CN" altLang="en-US" sz="2800" dirty="0"/>
              <a:t>的单位增益带宽约为 </a:t>
            </a:r>
            <a:r>
              <a:rPr lang="en-US" altLang="zh-CN" sz="2800" dirty="0"/>
              <a:t>32Mz</a:t>
            </a:r>
            <a:r>
              <a:rPr lang="zh-CN" altLang="en-US" sz="2800" dirty="0"/>
              <a:t>，通带内增益为 </a:t>
            </a:r>
            <a:r>
              <a:rPr lang="en-US" altLang="zh-CN" sz="2800" dirty="0"/>
              <a:t>36dB</a:t>
            </a:r>
            <a:r>
              <a:rPr lang="zh-CN" altLang="en-US" sz="2800" dirty="0"/>
              <a:t>，相位裕度为约为 </a:t>
            </a:r>
            <a:r>
              <a:rPr lang="en-US" altLang="zh-CN" sz="2800" dirty="0"/>
              <a:t>87°</a:t>
            </a:r>
            <a:endParaRPr lang="zh-CN" altLang="en-US" sz="28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F9C5197-A23A-EA98-ACAA-70BA955A6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6" y="1979246"/>
            <a:ext cx="10931301" cy="422226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E96D7C-6100-E110-8601-42470D7E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92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28A87-9BD9-3D1B-4612-2BB762BE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滤波器的中心频率</a:t>
            </a:r>
            <a:r>
              <a:rPr lang="en-US" altLang="zh-CN" sz="2400" dirty="0"/>
              <a:t>6MHz</a:t>
            </a:r>
            <a:r>
              <a:rPr lang="zh-CN" altLang="en-US" sz="2400" dirty="0"/>
              <a:t>左右，输出噪声约为</a:t>
            </a:r>
            <a:r>
              <a:rPr lang="en-US" altLang="zh-CN" sz="2400" dirty="0"/>
              <a:t>104nV/Hz</a:t>
            </a:r>
            <a:r>
              <a:rPr lang="zh-CN" altLang="en-US" sz="2400" dirty="0"/>
              <a:t>，等效输入噪声约为</a:t>
            </a:r>
            <a:r>
              <a:rPr lang="en-US" altLang="zh-CN" sz="2400" dirty="0"/>
              <a:t>42nV/Hz</a:t>
            </a:r>
            <a:r>
              <a:rPr lang="zh-CN" altLang="en-US" sz="2400" dirty="0"/>
              <a:t>，对输出结果干扰较小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4FC67B7-88CF-76A0-9AEE-867929CD5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2" y="2009766"/>
            <a:ext cx="10805821" cy="416466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DF7F6-6154-23D9-9B6A-C85D39EE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9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36BF8-D181-6D32-B5D8-104AD39A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OTA </a:t>
            </a:r>
            <a:r>
              <a:rPr lang="zh-CN" altLang="en-US" sz="2400" dirty="0"/>
              <a:t>单边增益约为 </a:t>
            </a:r>
            <a:r>
              <a:rPr lang="en-US" altLang="zh-CN" sz="2400" dirty="0"/>
              <a:t>33.6dB</a:t>
            </a:r>
            <a:r>
              <a:rPr lang="zh-CN" altLang="en-US" sz="2400" dirty="0"/>
              <a:t>，输入阻抗为 </a:t>
            </a:r>
            <a:r>
              <a:rPr lang="en-US" altLang="zh-CN" sz="2400" dirty="0"/>
              <a:t>1e20</a:t>
            </a:r>
            <a:r>
              <a:rPr lang="zh-CN" altLang="en-US" sz="2400" dirty="0"/>
              <a:t>，输出阻抗 </a:t>
            </a:r>
            <a:r>
              <a:rPr lang="en-US" altLang="zh-CN" sz="2400" dirty="0"/>
              <a:t>204.32k</a:t>
            </a:r>
            <a:r>
              <a:rPr lang="zh-CN" altLang="en-US" sz="2400" dirty="0"/>
              <a:t>。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B9CC5A-F74E-2D3A-3494-2A8FFD52E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6" y="2445469"/>
            <a:ext cx="11045807" cy="196706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556FB-A1B6-1CD5-F508-6838D17E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7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DDE96-1780-5915-A941-049F9E39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直流仿真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DABAB10-BCF1-C8D5-B8A9-8BB48BC1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4" y="1888340"/>
            <a:ext cx="7382763" cy="440751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6DCCA-3C4F-0FCF-23D5-A61B8FBE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5990CF-32E8-3212-A857-029E75E1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693" y="-56389"/>
            <a:ext cx="4077743" cy="65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05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11025-294C-763B-18C2-AB65F031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OTA</a:t>
            </a:r>
            <a:r>
              <a:rPr lang="zh-CN" altLang="en-US" dirty="0"/>
              <a:t>的滤波器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F35B04-6500-A046-BA7F-F555321D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031F06-3B02-CB9B-F0C2-8B32940FF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6" y="1903047"/>
            <a:ext cx="5202267" cy="23055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22FBAC-3D83-6E4D-3795-265F866F8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10" y="3988646"/>
            <a:ext cx="8575724" cy="23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7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92A82-13EB-CA7D-458E-6AEDB08F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低通仿真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3723894-C173-654A-EB30-52C119D99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5" y="2262564"/>
            <a:ext cx="6536500" cy="370862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F6DBB-4607-1F75-D1F6-B786C93E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A86312-8C9A-5498-314C-F70FE1BD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60" y="0"/>
            <a:ext cx="4128168" cy="65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73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F077BC-301A-96CE-F183-3A189E7B4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59" y="286603"/>
            <a:ext cx="9599041" cy="568569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959DCF-BDB0-9B7F-B019-670A7497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361971-4681-11F1-5646-8B1C1A4A0A8B}"/>
              </a:ext>
            </a:extLst>
          </p:cNvPr>
          <p:cNvSpPr txBox="1"/>
          <p:nvPr/>
        </p:nvSpPr>
        <p:spPr>
          <a:xfrm>
            <a:off x="0" y="633046"/>
            <a:ext cx="24149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通带内增益约为</a:t>
            </a:r>
            <a:r>
              <a:rPr lang="en-US" altLang="zh-CN" dirty="0"/>
              <a:t>-8dB</a:t>
            </a:r>
            <a:r>
              <a:rPr lang="zh-CN" altLang="en-US" dirty="0"/>
              <a:t>，带内增益平摊。</a:t>
            </a:r>
            <a:endParaRPr lang="en-US" altLang="zh-CN" dirty="0"/>
          </a:p>
          <a:p>
            <a:r>
              <a:rPr lang="en-US" altLang="zh-CN" dirty="0"/>
              <a:t>-3dB </a:t>
            </a:r>
            <a:r>
              <a:rPr lang="zh-CN" altLang="en-US" dirty="0"/>
              <a:t>带宽约为 </a:t>
            </a:r>
            <a:r>
              <a:rPr lang="en-US" altLang="zh-CN" dirty="0"/>
              <a:t>4MHz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而在 </a:t>
            </a:r>
            <a:r>
              <a:rPr lang="en-US" altLang="zh-CN" dirty="0"/>
              <a:t>4MHz </a:t>
            </a:r>
            <a:r>
              <a:rPr lang="zh-CN" altLang="en-US" dirty="0"/>
              <a:t>时，</a:t>
            </a:r>
          </a:p>
          <a:p>
            <a:r>
              <a:rPr lang="zh-CN" altLang="en-US" dirty="0"/>
              <a:t>等效输入噪声为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等效输出噪声为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420693-0334-91D7-F838-90CBEC8E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6" y="2630941"/>
            <a:ext cx="1373199" cy="3701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06BF0C-5837-9CB0-A5BB-CEF5D3CF2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6" y="3514439"/>
            <a:ext cx="1480662" cy="3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91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905E7-E2CC-5114-C11F-4177F7B1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单边增益为</a:t>
            </a:r>
            <a:r>
              <a:rPr lang="en-US" altLang="zh-CN" sz="2400" dirty="0"/>
              <a:t>-190m</a:t>
            </a:r>
            <a:r>
              <a:rPr lang="zh-CN" altLang="en-US" sz="2400" dirty="0"/>
              <a:t>，输入阻抗 </a:t>
            </a:r>
            <a:r>
              <a:rPr lang="en-US" altLang="zh-CN" sz="2400" dirty="0"/>
              <a:t>1e20</a:t>
            </a:r>
            <a:r>
              <a:rPr lang="zh-CN" altLang="en-US" sz="2400" dirty="0"/>
              <a:t>，输出阻抗为 </a:t>
            </a:r>
            <a:r>
              <a:rPr lang="en-US" altLang="zh-CN" sz="2400" dirty="0"/>
              <a:t>1.7875k</a:t>
            </a:r>
            <a:r>
              <a:rPr lang="zh-CN" altLang="en-US" sz="2400" dirty="0"/>
              <a:t>。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727EA95-4A17-1E20-1A98-E83C63401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21" y="2695204"/>
            <a:ext cx="9544455" cy="177128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4FC22-9576-8943-B835-FA2EDF1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5FC734-6F3F-E5D0-CBC4-F61F0CAB6F12}"/>
              </a:ext>
            </a:extLst>
          </p:cNvPr>
          <p:cNvSpPr txBox="1"/>
          <p:nvPr/>
        </p:nvSpPr>
        <p:spPr>
          <a:xfrm>
            <a:off x="909713" y="2031616"/>
            <a:ext cx="413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后续会进行滤波器</a:t>
            </a:r>
            <a:r>
              <a:rPr lang="en-US" altLang="zh-CN" dirty="0"/>
              <a:t>FFT</a:t>
            </a:r>
            <a:r>
              <a:rPr lang="zh-CN" altLang="en-US" dirty="0"/>
              <a:t>仿真验证精度</a:t>
            </a:r>
          </a:p>
        </p:txBody>
      </p:sp>
    </p:spTree>
    <p:extLst>
      <p:ext uri="{BB962C8B-B14F-4D97-AF65-F5344CB8AC3E}">
        <p14:creationId xmlns:p14="http://schemas.microsoft.com/office/powerpoint/2010/main" val="80525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2013D-0471-2E26-45C3-B8B6E87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2357909"/>
            <a:ext cx="10058400" cy="3760891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A59270-3E2F-326B-1494-10312B96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5" name="image3.jpeg">
            <a:extLst>
              <a:ext uri="{FF2B5EF4-FFF2-40B4-BE49-F238E27FC236}">
                <a16:creationId xmlns:a16="http://schemas.microsoft.com/office/drawing/2014/main" id="{AB9BA7EE-1FC2-DAF5-536B-81AACD4C54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8720" y="462008"/>
            <a:ext cx="9875520" cy="3292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FC8EEF-7FFE-E71E-26ED-D917BAF72239}"/>
              </a:ext>
            </a:extLst>
          </p:cNvPr>
          <p:cNvSpPr txBox="1"/>
          <p:nvPr/>
        </p:nvSpPr>
        <p:spPr>
          <a:xfrm>
            <a:off x="1310640" y="4722314"/>
            <a:ext cx="987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以零中频接收机为例进行系统级仿真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916160-56CF-523F-9D2B-C1CF20FD3CEC}"/>
              </a:ext>
            </a:extLst>
          </p:cNvPr>
          <p:cNvSpPr txBox="1"/>
          <p:nvPr/>
        </p:nvSpPr>
        <p:spPr>
          <a:xfrm>
            <a:off x="1127760" y="3822855"/>
            <a:ext cx="10550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spc="-2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典型的无线接收机</a:t>
            </a:r>
            <a:r>
              <a:rPr lang="zh-CN" altLang="zh-CN" sz="2000" spc="-3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由天线、射频滤波器、低噪声放大器、混频器、本振信</a:t>
            </a:r>
            <a:r>
              <a:rPr lang="zh-CN" altLang="zh-CN" sz="2000" spc="-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号源、中频滤波器和中频放大器等部分组成。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3435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6E34E-CAA1-3356-2E1B-1EB257B3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复数滤波器设计仿真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EF644C-5763-F53E-9072-B9F8D1DFE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在完成低通滤波器的基础上，只需要在每个移频电容和电感处加入移频单元即可完成复数滤波器。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71A57-5BAE-E16E-0F3D-A367AFE86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CF7463-80EF-DBEF-4A4C-7050345E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471" y="2650602"/>
            <a:ext cx="4793395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68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E00EB-EF54-4B4D-874E-050B8B65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8F933-5877-072F-B159-0B2498CDA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4AD986-8374-0F73-936A-A21793CC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76DD59-D562-EF17-4802-FCC1C1EA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144"/>
            <a:ext cx="6304682" cy="5314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E185C2-0095-BDF4-AFC5-E0BFA042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82" y="554144"/>
            <a:ext cx="5887318" cy="56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66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FEDF29-852A-905B-C02A-B9576E57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5" name="image51.png">
            <a:extLst>
              <a:ext uri="{FF2B5EF4-FFF2-40B4-BE49-F238E27FC236}">
                <a16:creationId xmlns:a16="http://schemas.microsoft.com/office/drawing/2014/main" id="{A6CEFE61-1039-C84C-A512-F29790A61DC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1539" y="1531528"/>
            <a:ext cx="5861538" cy="44007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8E8BC3-96A1-F998-8272-8635575C9FD0}"/>
              </a:ext>
            </a:extLst>
          </p:cNvPr>
          <p:cNvSpPr txBox="1"/>
          <p:nvPr/>
        </p:nvSpPr>
        <p:spPr>
          <a:xfrm>
            <a:off x="927511" y="325514"/>
            <a:ext cx="456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复数滤波器</a:t>
            </a:r>
            <a:r>
              <a:rPr lang="en-US" altLang="zh-CN" dirty="0">
                <a:latin typeface="+mn-ea"/>
              </a:rPr>
              <a:t>-3dB </a:t>
            </a:r>
            <a:r>
              <a:rPr lang="zh-CN" altLang="en-US" dirty="0">
                <a:latin typeface="+mn-ea"/>
              </a:rPr>
              <a:t>带宽为 ：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2.2MHz-10.2MHz</a:t>
            </a:r>
            <a:r>
              <a:rPr lang="zh-CN" altLang="en-US" dirty="0">
                <a:latin typeface="+mn-ea"/>
              </a:rPr>
              <a:t>，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理论上，中心频率被移频到了</a:t>
            </a:r>
            <a:r>
              <a:rPr lang="en-US" altLang="zh-CN" dirty="0">
                <a:latin typeface="+mn-ea"/>
              </a:rPr>
              <a:t>6MHz </a:t>
            </a:r>
            <a:r>
              <a:rPr lang="zh-CN" altLang="en-US" dirty="0">
                <a:latin typeface="+mn-ea"/>
              </a:rPr>
              <a:t>处，</a:t>
            </a:r>
            <a:endParaRPr lang="en-US" altLang="zh-CN" dirty="0">
              <a:latin typeface="+mn-ea"/>
            </a:endParaRPr>
          </a:p>
          <a:p>
            <a:r>
              <a:rPr lang="zh-CN" altLang="en-US" dirty="0"/>
              <a:t>等效输入噪声为 </a:t>
            </a:r>
            <a:r>
              <a:rPr lang="en-US" altLang="zh-CN" dirty="0"/>
              <a:t> </a:t>
            </a:r>
            <a:r>
              <a:rPr lang="zh-CN" altLang="en-US" dirty="0"/>
              <a:t>： </a:t>
            </a:r>
            <a:endParaRPr lang="zh-CN" altLang="en-US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081148-33DD-ED4A-C236-FAFB9B9AE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2" y="1708685"/>
            <a:ext cx="5307777" cy="4223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D1F62E-9CB5-D8A9-13DF-E0ECB9A1F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29" y="1477757"/>
            <a:ext cx="1333097" cy="4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76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ACFEB-40B4-BD3F-194D-F1332958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其带内信号频谱为</a:t>
            </a:r>
            <a:r>
              <a:rPr lang="en-US" altLang="zh-CN" sz="2400" dirty="0"/>
              <a:t>-51.5dB</a:t>
            </a:r>
            <a:r>
              <a:rPr lang="zh-CN" altLang="en-US" sz="2400" dirty="0"/>
              <a:t>，底噪</a:t>
            </a:r>
            <a:br>
              <a:rPr lang="en-US" altLang="zh-CN" sz="2400" dirty="0"/>
            </a:br>
            <a:r>
              <a:rPr lang="zh-CN" altLang="en-US" sz="2400" dirty="0"/>
              <a:t>约为</a:t>
            </a:r>
            <a:r>
              <a:rPr lang="en-US" altLang="zh-CN" sz="2400" dirty="0"/>
              <a:t>-130dB</a:t>
            </a:r>
            <a:r>
              <a:rPr lang="zh-CN" altLang="en-US" sz="2400" dirty="0"/>
              <a:t>，动态范围约为 </a:t>
            </a:r>
            <a:r>
              <a:rPr lang="en-US" altLang="zh-CN" sz="2400" dirty="0"/>
              <a:t>80dB</a:t>
            </a:r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F16B76-2954-3E42-F49C-0F4F869D9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BE6F42-C0CE-49A3-87A5-1CF9ED76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56" y="648938"/>
            <a:ext cx="6128459" cy="49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10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722B1-DC2C-1D49-0AC1-F71D3FB8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65A01-5262-3E37-98FB-C0714B54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ADS</a:t>
            </a:r>
            <a:r>
              <a:rPr lang="zh-CN" altLang="en-US" dirty="0"/>
              <a:t>无汉化，上手并不容易；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参考书目与网上资料并不是</a:t>
            </a:r>
            <a:r>
              <a:rPr lang="en-US" altLang="zh-CN" dirty="0"/>
              <a:t>100%</a:t>
            </a:r>
            <a:r>
              <a:rPr lang="zh-CN" altLang="en-US" dirty="0"/>
              <a:t>正确，例如蒋学长的</a:t>
            </a:r>
            <a:r>
              <a:rPr lang="en-US" altLang="zh-CN" dirty="0"/>
              <a:t>ADS</a:t>
            </a:r>
            <a:r>
              <a:rPr lang="zh-CN" altLang="en-US" dirty="0"/>
              <a:t>仿真中，</a:t>
            </a:r>
            <a:r>
              <a:rPr lang="en-US" altLang="zh-CN" dirty="0"/>
              <a:t>G5</a:t>
            </a:r>
            <a:r>
              <a:rPr lang="zh-CN" altLang="en-US" dirty="0"/>
              <a:t>不应该是</a:t>
            </a:r>
            <a:r>
              <a:rPr lang="en-US" altLang="zh-CN" dirty="0"/>
              <a:t>24</a:t>
            </a:r>
            <a:r>
              <a:rPr lang="zh-CN" altLang="en-US" dirty="0"/>
              <a:t>而是</a:t>
            </a:r>
            <a:r>
              <a:rPr lang="en-US" altLang="zh-CN" dirty="0"/>
              <a:t>66</a:t>
            </a:r>
            <a:r>
              <a:rPr lang="zh-CN" altLang="en-US" dirty="0"/>
              <a:t>，</a:t>
            </a:r>
            <a:r>
              <a:rPr lang="en-US" altLang="zh-CN" dirty="0" err="1"/>
              <a:t>RF_pwr</a:t>
            </a:r>
            <a:r>
              <a:rPr lang="zh-CN" altLang="en-US" dirty="0"/>
              <a:t>为</a:t>
            </a:r>
            <a:r>
              <a:rPr lang="en-US" altLang="zh-CN" dirty="0"/>
              <a:t>-108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SPICE</a:t>
            </a:r>
            <a:r>
              <a:rPr lang="zh-CN" altLang="en-US" dirty="0"/>
              <a:t>仿真出图后，操作不熟练，读数据用</a:t>
            </a:r>
            <a:r>
              <a:rPr lang="en-US" altLang="zh-CN" dirty="0" err="1"/>
              <a:t>cusor</a:t>
            </a:r>
            <a:r>
              <a:rPr lang="zh-CN" altLang="en-US" dirty="0"/>
              <a:t>后不会消除，只能读一下删一下；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电路级仿真理解欠佳，更多的是照猫画虎；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原计划的</a:t>
            </a:r>
            <a:r>
              <a:rPr lang="zh-CN" altLang="en-US" sz="1800" dirty="0"/>
              <a:t>预算增益仿真和瞬态信号仿真没有按时完成，会在报告里补上；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/>
              <a:t>由于回家后阳性持续发烧头痛不解，导致耽误了不少时间。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E02AA7-A84B-8551-651E-68C387E8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92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2400" dirty="0"/>
              <a:t>学生：李坤林</a:t>
            </a:r>
            <a:endParaRPr lang="zh-cn" dirty="0">
              <a:solidFill>
                <a:srgbClr val="FFFFFF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9042218-4746-4273-A3FD-A02FA8EB2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恳请老师批评指正！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375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8AD99-E1C3-42E5-9BE3-86C758F4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系统级工作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07BDC-626B-69F6-CB0A-96E88E24D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/>
              <a:t>接收机频带选择性仿真 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/>
              <a:t>接收机信道选择性仿真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/>
              <a:t>接收机下变频仿真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/>
              <a:t>接收机预算增益仿真（待完成）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/>
              <a:t>接收机信号瞬态分析（待完成）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75B43-FE8D-909A-AF06-622AADBC1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6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5C8DB-7429-F8BC-0CAC-9FC4715D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系统级</a:t>
            </a:r>
            <a:r>
              <a:rPr lang="en-US" altLang="zh-CN" dirty="0"/>
              <a:t>——</a:t>
            </a:r>
            <a:r>
              <a:rPr lang="zh-CN" altLang="en-US" sz="4800" dirty="0"/>
              <a:t>接收机频带选择性仿真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8E98C7-691A-8604-B985-A9D03D632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611" y="2125890"/>
            <a:ext cx="7059951" cy="39324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2F133-A8A1-6A89-C706-E548588B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3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5C8DB-7429-F8BC-0CAC-9FC4715D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系统级</a:t>
            </a:r>
            <a:r>
              <a:rPr lang="en-US" altLang="zh-CN" dirty="0"/>
              <a:t>——</a:t>
            </a:r>
            <a:r>
              <a:rPr lang="zh-CN" altLang="en-US" sz="4800" dirty="0"/>
              <a:t>接收机频带选择性仿真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2F133-A8A1-6A89-C706-E548588B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1CC8184-D01F-F6CF-A6F4-9CDA371B1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2" y="2146954"/>
            <a:ext cx="4967797" cy="3760788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897707-C441-9DB8-120A-45B544F8C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72" y="2209821"/>
            <a:ext cx="4968671" cy="36350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A17B11-7CFA-DFD1-6F49-9A5DBCA96626}"/>
              </a:ext>
            </a:extLst>
          </p:cNvPr>
          <p:cNvSpPr txBox="1"/>
          <p:nvPr/>
        </p:nvSpPr>
        <p:spPr>
          <a:xfrm>
            <a:off x="918632" y="5802916"/>
            <a:ext cx="1023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在滤波器中心频率（</a:t>
            </a:r>
            <a:r>
              <a:rPr lang="en-US" altLang="zh-CN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2.14GHz</a:t>
            </a:r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sz="1800" spc="-4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处，增益为 </a:t>
            </a:r>
            <a:r>
              <a:rPr lang="en-US" altLang="zh-CN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21dB</a:t>
            </a:r>
            <a:r>
              <a:rPr lang="zh-CN" altLang="zh-CN" sz="1800" spc="-3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，接收带宽为 </a:t>
            </a:r>
            <a:r>
              <a:rPr lang="en-US" altLang="zh-CN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6MHz</a:t>
            </a:r>
            <a:r>
              <a:rPr lang="zh-CN" altLang="zh-CN" sz="1800" spc="-5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，与 </a:t>
            </a:r>
            <a:r>
              <a:rPr lang="en-US" altLang="zh-CN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WCDMA</a:t>
            </a:r>
            <a:r>
              <a:rPr lang="en-US" altLang="zh-CN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 </a:t>
            </a:r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系统对移</a:t>
            </a:r>
            <a:r>
              <a:rPr lang="zh-CN" altLang="zh-CN" sz="1800" spc="-1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动终端下行链路要求符合。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332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5C8DB-7429-F8BC-0CAC-9FC4715D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系统级</a:t>
            </a:r>
            <a:r>
              <a:rPr lang="en-US" altLang="zh-CN" dirty="0"/>
              <a:t>——</a:t>
            </a:r>
            <a:r>
              <a:rPr lang="zh-CN" altLang="en-US" sz="4800" dirty="0"/>
              <a:t>接收机信道选择性仿真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2F133-A8A1-6A89-C706-E548588B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6" name="image7.jpeg">
            <a:extLst>
              <a:ext uri="{FF2B5EF4-FFF2-40B4-BE49-F238E27FC236}">
                <a16:creationId xmlns:a16="http://schemas.microsoft.com/office/drawing/2014/main" id="{CAC199A5-6C7D-19A3-8C3C-074B26A7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2707" y="1928399"/>
            <a:ext cx="9151508" cy="43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9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5C8DB-7429-F8BC-0CAC-9FC4715D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系统级</a:t>
            </a:r>
            <a:r>
              <a:rPr lang="en-US" altLang="zh-CN" dirty="0"/>
              <a:t>——</a:t>
            </a:r>
            <a:r>
              <a:rPr lang="zh-CN" altLang="en-US" sz="4800" dirty="0"/>
              <a:t>接收机信道选择性仿真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2F133-A8A1-6A89-C706-E548588B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74CEDAD-64B4-B01E-DBF9-56323805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61" y="1666539"/>
            <a:ext cx="5065539" cy="4962861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5E7652-3B98-2BB9-11F6-1FB62C1FD906}"/>
              </a:ext>
            </a:extLst>
          </p:cNvPr>
          <p:cNvSpPr txBox="1"/>
          <p:nvPr/>
        </p:nvSpPr>
        <p:spPr>
          <a:xfrm>
            <a:off x="6224954" y="2039815"/>
            <a:ext cx="4930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在射频信号中心频率 </a:t>
            </a:r>
            <a:r>
              <a:rPr lang="en-US" altLang="zh-CN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2.140GHz</a:t>
            </a:r>
            <a:r>
              <a:rPr lang="en-US" altLang="zh-CN" sz="1800" spc="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 </a:t>
            </a:r>
            <a:r>
              <a:rPr lang="zh-CN" altLang="zh-CN" sz="1800" spc="-3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处增益为 </a:t>
            </a:r>
            <a:r>
              <a:rPr lang="en-US" altLang="zh-CN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97dB</a:t>
            </a:r>
            <a:r>
              <a:rPr lang="zh-CN" altLang="zh-CN" sz="1800" spc="-1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，达到系统最大增益；邻道抑</a:t>
            </a:r>
            <a:r>
              <a:rPr lang="zh-CN" altLang="zh-CN" sz="1800" spc="-3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制达到 </a:t>
            </a:r>
            <a:r>
              <a:rPr lang="en-US" altLang="zh-CN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45dB</a:t>
            </a:r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，抑制效果较好。</a:t>
            </a:r>
            <a:endParaRPr lang="en-US" altLang="zh-CN" sz="1800" spc="-2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由图可以看出，通频带宽约为 </a:t>
            </a:r>
            <a:r>
              <a:rPr lang="en-US" altLang="zh-CN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3MHz</a:t>
            </a:r>
            <a:r>
              <a:rPr lang="zh-CN" altLang="zh-CN" sz="1800" spc="-1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，一般接收的信息都集中</a:t>
            </a:r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在离中心频率 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宋体" panose="02010600030101010101" pitchFamily="2" charset="-122"/>
              </a:rPr>
              <a:t>2MHz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范围内，因此不会导致信号产生较大的失真。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65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5C8DB-7429-F8BC-0CAC-9FC4715D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系统级</a:t>
            </a:r>
            <a:r>
              <a:rPr lang="en-US" altLang="zh-CN" dirty="0"/>
              <a:t>——</a:t>
            </a:r>
            <a:r>
              <a:rPr lang="zh-CN" altLang="en-US" sz="4800" dirty="0"/>
              <a:t>接收机下变频仿真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2F133-A8A1-6A89-C706-E548588B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2023/3/9</a:t>
            </a:fld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F8C065F-9DD1-683A-B45D-B215546DA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724" y="1967223"/>
            <a:ext cx="8836043" cy="44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8712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3F1A5A69-5FBD-4BC0-A5BD-1C78ACF4E2B8}" vid="{F8855046-FD5E-4BF4-A180-69AC9E1877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{89DC530E-58CD-4FC4-ABD8-C0714DCB80D0}tf56160789_win32</Template>
  <TotalTime>94</TotalTime>
  <Words>872</Words>
  <Application>Microsoft Office PowerPoint</Application>
  <PresentationFormat>宽屏</PresentationFormat>
  <Paragraphs>100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Microsoft YaHei UI</vt:lpstr>
      <vt:lpstr>宋体</vt:lpstr>
      <vt:lpstr>微软雅黑</vt:lpstr>
      <vt:lpstr>新宋体</vt:lpstr>
      <vt:lpstr>Calibri</vt:lpstr>
      <vt:lpstr>Franklin Gothic Book</vt:lpstr>
      <vt:lpstr>Wingdings</vt:lpstr>
      <vt:lpstr>1_RetrospectVTI</vt:lpstr>
      <vt:lpstr>射频接收机 与复数滤波器设计</vt:lpstr>
      <vt:lpstr>射频收发器（RF Transceiver）是任意两电子设备之间实现无线通信必须的基本电路，也是近年来模拟电路发展最快的领域之一。射频收发器的基本功能是实现载波频率的变换，其包含接收和发送两个模块， 而发射机相对于接收机要简单一些，因此我们着重讨论接收机的体系结构。 从大的方面来说，射频接收机可以分为两大类，即单通道体系结构与双通道体系结构。单通道接收机由于输出频率较高、镜频干扰较大等因素，并非当下的主流；双通道体系结构以其较低的信号频率以及良好的镜频抑制，得到了广泛应用。</vt:lpstr>
      <vt:lpstr>PowerPoint 演示文稿</vt:lpstr>
      <vt:lpstr>系统级工作</vt:lpstr>
      <vt:lpstr>系统级——接收机频带选择性仿真 </vt:lpstr>
      <vt:lpstr>系统级——接收机频带选择性仿真 </vt:lpstr>
      <vt:lpstr>系统级——接收机信道选择性仿真</vt:lpstr>
      <vt:lpstr>系统级——接收机信道选择性仿真</vt:lpstr>
      <vt:lpstr>系统级——接收机下变频仿真</vt:lpstr>
      <vt:lpstr>系统级——接收机信道选择性仿真</vt:lpstr>
      <vt:lpstr>PowerPoint 演示文稿</vt:lpstr>
      <vt:lpstr>电路级仿真设计——1.0二级运放设计</vt:lpstr>
      <vt:lpstr>PowerPoint 演示文稿</vt:lpstr>
      <vt:lpstr>手工设定期间的初始参数</vt:lpstr>
      <vt:lpstr>1.0Hspice仿真</vt:lpstr>
      <vt:lpstr>PowerPoint 演示文稿</vt:lpstr>
      <vt:lpstr>OTA设计与仿真</vt:lpstr>
      <vt:lpstr>PowerPoint 演示文稿</vt:lpstr>
      <vt:lpstr>OTA仿真</vt:lpstr>
      <vt:lpstr>PowerPoint 演示文稿</vt:lpstr>
      <vt:lpstr>PowerPoint 演示文稿</vt:lpstr>
      <vt:lpstr>OTA 的单位增益带宽约为 32Mz，通带内增益为 36dB，相位裕度为约为 87°</vt:lpstr>
      <vt:lpstr>滤波器的中心频率6MHz左右，输出噪声约为104nV/Hz，等效输入噪声约为42nV/Hz，对输出结果干扰较小</vt:lpstr>
      <vt:lpstr>OTA 单边增益约为 33.6dB，输入阻抗为 1e20，输出阻抗 204.32k。</vt:lpstr>
      <vt:lpstr>直流仿真</vt:lpstr>
      <vt:lpstr>基于OTA的滤波器</vt:lpstr>
      <vt:lpstr>低通仿真</vt:lpstr>
      <vt:lpstr>PowerPoint 演示文稿</vt:lpstr>
      <vt:lpstr>单边增益为-190m，输入阻抗 1e20，输出阻抗为 1.7875k。</vt:lpstr>
      <vt:lpstr>复数滤波器设计仿真</vt:lpstr>
      <vt:lpstr>PowerPoint 演示文稿</vt:lpstr>
      <vt:lpstr>PowerPoint 演示文稿</vt:lpstr>
      <vt:lpstr>其带内信号频谱为-51.5dB，底噪 约为-130dB，动态范围约为 80dB</vt:lpstr>
      <vt:lpstr>问题与总结</vt:lpstr>
      <vt:lpstr>恳请老师批评指正！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射频接收机 与复数滤波器设计</dc:title>
  <dc:creator>李 坤林</dc:creator>
  <cp:lastModifiedBy>李 坤林</cp:lastModifiedBy>
  <cp:revision>12</cp:revision>
  <dcterms:created xsi:type="dcterms:W3CDTF">2023-01-08T04:47:25Z</dcterms:created>
  <dcterms:modified xsi:type="dcterms:W3CDTF">2023-03-09T03:14:51Z</dcterms:modified>
</cp:coreProperties>
</file>